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65" r:id="rId4"/>
    <p:sldId id="261" r:id="rId5"/>
    <p:sldId id="262" r:id="rId6"/>
    <p:sldId id="257" r:id="rId7"/>
    <p:sldId id="259" r:id="rId8"/>
    <p:sldId id="260" r:id="rId9"/>
    <p:sldId id="263" r:id="rId10"/>
    <p:sldId id="264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logo&#10;&#10;Descrizione generata automaticamente">
            <a:extLst>
              <a:ext uri="{FF2B5EF4-FFF2-40B4-BE49-F238E27FC236}">
                <a16:creationId xmlns:a16="http://schemas.microsoft.com/office/drawing/2014/main" id="{F50849B7-CA1B-7C83-4629-5E3E52ED2F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8" t="16000" r="25998" b="40444"/>
          <a:stretch/>
        </p:blipFill>
        <p:spPr>
          <a:xfrm>
            <a:off x="10949299" y="98902"/>
            <a:ext cx="1093047" cy="105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1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66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28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93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60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55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58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45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3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47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47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392090"/>
            <a:ext cx="12188825" cy="4659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339768-8D7F-4909-A84D-F6973B2DBA1F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9AC825-9300-49D7-918A-5E46433F66F9}" type="slidenum">
              <a:rPr lang="de-DE" smtClean="0"/>
              <a:t>‹N›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magine 14" descr="Immagine che contiene logo&#10;&#10;Descrizione generata automaticamente">
            <a:extLst>
              <a:ext uri="{FF2B5EF4-FFF2-40B4-BE49-F238E27FC236}">
                <a16:creationId xmlns:a16="http://schemas.microsoft.com/office/drawing/2014/main" id="{BD939B47-4E3A-E69A-2464-81FF9C8839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0" t="15809" r="20230" b="38099"/>
          <a:stretch/>
        </p:blipFill>
        <p:spPr>
          <a:xfrm>
            <a:off x="10920278" y="130273"/>
            <a:ext cx="1271722" cy="108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6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cla.unito.it/it/lingue-la-mobilita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to.it/internazionalita/studiare-lavorare-allestero/mobilita-studenti/erasmus-studio/studenti-outgoing" TargetMode="External"/><Relationship Id="rId2" Type="http://schemas.openxmlformats.org/officeDocument/2006/relationships/hyperlink" Target="https://erasmuslingue.blogspot.com/p/learningagreement.html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rasmuslingue.blogspot.com/p/learningagreement.html" TargetMode="External"/><Relationship Id="rId2" Type="http://schemas.openxmlformats.org/officeDocument/2006/relationships/hyperlink" Target="https://www.unito.it/internazionalita/studiare-e-lavorare-allestero/erasmus/erasmus-studio/bando-erasmus-studio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unito.it/internazionalita/studiare-lavorare-allestero/mobilita-studenti/erasmus-studio/studenti-outgoi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gue.unito.it/do/home.pl/View?doc=/studiare/mobilita_internazionale.html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D:\Francesca\Desktop\vademecum_online_learning_agreement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83E490-DE63-309A-B7CB-5D2E1238E5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7200" b="1" dirty="0"/>
              <a:t>Dalla vincita della borsa all’arrivo all‘estero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071609-484C-AC2A-F6E6-63CAFE52AB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 err="1"/>
              <a:t>Destinazioni</a:t>
            </a:r>
            <a:r>
              <a:rPr lang="de-DE" dirty="0"/>
              <a:t> Germania e </a:t>
            </a:r>
            <a:r>
              <a:rPr lang="de-DE" dirty="0" err="1"/>
              <a:t>austria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969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B9BCE6-1AE3-35C3-6ABE-6CD57B2C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Learning Agreement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3B8A63E-1B75-6E0B-9E25-BBBCE0387057}"/>
              </a:ext>
            </a:extLst>
          </p:cNvPr>
          <p:cNvSpPr txBox="1"/>
          <p:nvPr/>
        </p:nvSpPr>
        <p:spPr>
          <a:xfrm>
            <a:off x="910045" y="1820091"/>
            <a:ext cx="10432869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Il Learning Agreement andrà sicuramente modificato dopo l’arrivo all’estero (CHANGE). </a:t>
            </a:r>
            <a:r>
              <a:rPr lang="it-IT" dirty="0">
                <a:effectLst/>
                <a:latin typeface="inherit"/>
              </a:rPr>
              <a:t>Eventuali modifiche</a:t>
            </a:r>
            <a:r>
              <a:rPr lang="it-IT" b="1" dirty="0">
                <a:effectLst/>
                <a:latin typeface="inherit"/>
              </a:rPr>
              <a:t> </a:t>
            </a:r>
            <a:r>
              <a:rPr lang="it-IT" dirty="0">
                <a:effectLst/>
                <a:latin typeface="inherit"/>
              </a:rPr>
              <a:t>vanno approvate dal Responsabile di </a:t>
            </a:r>
            <a:r>
              <a:rPr lang="it-IT" dirty="0" err="1">
                <a:effectLst/>
                <a:latin typeface="inherit"/>
              </a:rPr>
              <a:t>CdS</a:t>
            </a:r>
            <a:r>
              <a:rPr lang="it-IT" dirty="0">
                <a:effectLst/>
                <a:latin typeface="inherit"/>
              </a:rPr>
              <a:t> </a:t>
            </a:r>
            <a:r>
              <a:rPr lang="it-IT" u="sng" dirty="0">
                <a:effectLst/>
                <a:latin typeface="inherit"/>
              </a:rPr>
              <a:t>entro 5 settimane dall'inizio del semestre </a:t>
            </a:r>
            <a:r>
              <a:rPr lang="it-IT" dirty="0">
                <a:effectLst/>
                <a:latin typeface="inherit"/>
              </a:rPr>
              <a:t>all'estero (le date di riferimento sono quelle del semestre presso l'università ospitante). </a:t>
            </a:r>
            <a:endParaRPr lang="it-IT" dirty="0"/>
          </a:p>
          <a:p>
            <a:r>
              <a:rPr lang="it-IT" dirty="0"/>
              <a:t>Per compilare il Learning Agreement </a:t>
            </a:r>
            <a:r>
              <a:rPr lang="it-IT" dirty="0" err="1"/>
              <a:t>During</a:t>
            </a:r>
            <a:r>
              <a:rPr lang="it-IT" dirty="0"/>
              <a:t> the </a:t>
            </a:r>
            <a:r>
              <a:rPr lang="it-IT" dirty="0" err="1"/>
              <a:t>Mobility</a:t>
            </a:r>
            <a:r>
              <a:rPr lang="it-IT" dirty="0"/>
              <a:t>: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it-IT" dirty="0"/>
              <a:t>Se necessario cambiare gli esami di lingua e/o lettorato, contattare i docenti di </a:t>
            </a:r>
            <a:r>
              <a:rPr lang="it-IT" dirty="0" err="1"/>
              <a:t>UniTo</a:t>
            </a:r>
            <a:r>
              <a:rPr lang="it-IT" dirty="0"/>
              <a:t> e chiedere l’approvazione delle modifiche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it-IT" dirty="0"/>
              <a:t>Modificare il modulo DR e mandarlo al/la Referente dello Scambio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it-IT" dirty="0"/>
              <a:t>Una volta ottenuta l’approvazione dei cambiamenti fatti, mandare il DR modificato insieme alla mail di autocertificazione (modello da copiare e completare con i propri dati disponibile sul blog Erasmus) al/la Responsabile di </a:t>
            </a:r>
            <a:r>
              <a:rPr lang="it-IT" dirty="0" err="1"/>
              <a:t>CdS</a:t>
            </a:r>
            <a:r>
              <a:rPr lang="it-IT" dirty="0"/>
              <a:t>. </a:t>
            </a:r>
            <a:r>
              <a:rPr lang="it-IT" u="sng" dirty="0"/>
              <a:t>ATTENZIONE</a:t>
            </a:r>
            <a:r>
              <a:rPr lang="it-IT" dirty="0"/>
              <a:t>: il modello di testo per la mail di autocertificazione dei cambiamenti è diversa da quella usata in precedenza per il LA Before the </a:t>
            </a:r>
            <a:r>
              <a:rPr lang="it-IT" dirty="0" err="1"/>
              <a:t>Mobility</a:t>
            </a:r>
            <a:r>
              <a:rPr lang="it-IT" dirty="0"/>
              <a:t>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it-IT" dirty="0"/>
              <a:t>Dopo l’approvazione ricompilare l’Online Learning Agreement facendo le modifiche del caso</a:t>
            </a:r>
          </a:p>
          <a:p>
            <a:r>
              <a:rPr lang="it-IT" b="1" dirty="0"/>
              <a:t>NB</a:t>
            </a:r>
            <a:r>
              <a:rPr lang="it-IT" dirty="0"/>
              <a:t>: Informarsi sulle scadenze dell’università ospitante per la consegna del LA Before the </a:t>
            </a:r>
            <a:r>
              <a:rPr lang="it-IT" dirty="0" err="1"/>
              <a:t>Mobility</a:t>
            </a:r>
            <a:r>
              <a:rPr lang="it-IT" dirty="0"/>
              <a:t> e </a:t>
            </a:r>
            <a:r>
              <a:rPr lang="it-IT" dirty="0" err="1"/>
              <a:t>During</a:t>
            </a:r>
            <a:r>
              <a:rPr lang="it-IT" dirty="0"/>
              <a:t> the </a:t>
            </a:r>
            <a:r>
              <a:rPr lang="it-IT" dirty="0" err="1"/>
              <a:t>Mobility</a:t>
            </a:r>
            <a:endParaRPr lang="it-IT" dirty="0"/>
          </a:p>
        </p:txBody>
      </p:sp>
      <p:pic>
        <p:nvPicPr>
          <p:cNvPr id="4" name="Elemento grafico 3" descr="Lampadina">
            <a:extLst>
              <a:ext uri="{FF2B5EF4-FFF2-40B4-BE49-F238E27FC236}">
                <a16:creationId xmlns:a16="http://schemas.microsoft.com/office/drawing/2014/main" id="{11BCD4DA-B957-470C-DA80-69CDE9CEB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780" y="5275871"/>
            <a:ext cx="689500" cy="6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17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5DFF83-A3AC-09A5-6BC8-F5AF6A8C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Come funzionano i corsi e gli esami presso l’università ospitante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11FD014-BAE1-1133-575D-35E98A4A6D26}"/>
              </a:ext>
            </a:extLst>
          </p:cNvPr>
          <p:cNvSpPr txBox="1"/>
          <p:nvPr/>
        </p:nvSpPr>
        <p:spPr>
          <a:xfrm>
            <a:off x="1245326" y="1942011"/>
            <a:ext cx="976230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Nei paesi germanofoni esistono principalmente due tipi di corsi le </a:t>
            </a:r>
            <a:r>
              <a:rPr lang="it-IT" i="1" dirty="0" err="1"/>
              <a:t>Vorlesungen</a:t>
            </a:r>
            <a:r>
              <a:rPr lang="it-IT" dirty="0"/>
              <a:t> e i </a:t>
            </a:r>
            <a:r>
              <a:rPr lang="it-IT" i="1" dirty="0"/>
              <a:t>Seminar</a:t>
            </a:r>
            <a:r>
              <a:rPr lang="it-IT" dirty="0"/>
              <a:t>. Le prime sono lezioni frontali comparabili ai corsi di </a:t>
            </a:r>
            <a:r>
              <a:rPr lang="it-IT" dirty="0" err="1"/>
              <a:t>UniTo</a:t>
            </a:r>
            <a:r>
              <a:rPr lang="it-IT" dirty="0"/>
              <a:t>, le seconde sono lezioni più interattive in cui è richiesta una partecipazione attiva (es: presentazioni e lavori di gruppo). I </a:t>
            </a:r>
            <a:r>
              <a:rPr lang="it-IT" i="1" dirty="0"/>
              <a:t>Seminar</a:t>
            </a:r>
            <a:r>
              <a:rPr lang="it-IT" dirty="0"/>
              <a:t> sono aperti ad un numero limitato di persone.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Non esistono le sessioni, gli esami iniziano nelle ultime settimane o subito dopo la fine dei corsi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I crediti dei Seminar sono divisi tra BN (</a:t>
            </a:r>
            <a:r>
              <a:rPr lang="it-IT" i="1" dirty="0" err="1"/>
              <a:t>Beteiligungsnachweis</a:t>
            </a:r>
            <a:r>
              <a:rPr lang="it-IT" dirty="0"/>
              <a:t>) e AP (</a:t>
            </a:r>
            <a:r>
              <a:rPr lang="it-IT" i="1" dirty="0" err="1"/>
              <a:t>Abschlusspr</a:t>
            </a:r>
            <a:r>
              <a:rPr lang="de-DE" i="1" dirty="0" err="1"/>
              <a:t>üfung</a:t>
            </a:r>
            <a:r>
              <a:rPr lang="de-DE" dirty="0"/>
              <a:t>). </a:t>
            </a:r>
            <a:r>
              <a:rPr lang="it-IT" dirty="0"/>
              <a:t>I crediti corrispondenti al BN sono in genere assegnati in seguito alla partecipazione attiva in classe e al conseguimento di alcune attività (es: </a:t>
            </a:r>
            <a:r>
              <a:rPr lang="it-IT" i="1" dirty="0" err="1"/>
              <a:t>Referate</a:t>
            </a:r>
            <a:r>
              <a:rPr lang="it-IT" i="1" dirty="0"/>
              <a:t>)</a:t>
            </a:r>
            <a:r>
              <a:rPr lang="it-IT" dirty="0"/>
              <a:t>, quelli corrispondenti all’AP sono assegnati dopo il superamento della prova finale (</a:t>
            </a:r>
            <a:r>
              <a:rPr lang="it-IT" i="1" dirty="0" err="1"/>
              <a:t>Klausur</a:t>
            </a:r>
            <a:r>
              <a:rPr lang="it-IT" i="1" dirty="0"/>
              <a:t>, Pr</a:t>
            </a:r>
            <a:r>
              <a:rPr lang="de-DE" i="1" dirty="0" err="1"/>
              <a:t>üfung</a:t>
            </a:r>
            <a:r>
              <a:rPr lang="de-DE" i="1" dirty="0"/>
              <a:t> o </a:t>
            </a:r>
            <a:r>
              <a:rPr lang="it-IT" i="1" dirty="0" err="1"/>
              <a:t>Hausarbeit</a:t>
            </a:r>
            <a:r>
              <a:rPr lang="it-IT" dirty="0"/>
              <a:t>)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Per ottenere un numero di crediti comparabile agli esami di </a:t>
            </a:r>
            <a:r>
              <a:rPr lang="it-IT" dirty="0" err="1"/>
              <a:t>UniTo</a:t>
            </a:r>
            <a:r>
              <a:rPr lang="it-IT" dirty="0"/>
              <a:t> è generalmente necessario ottenere sia i crediti corrispondenti al BN che quelli corrispondenti all’AP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Per gli studenti Erasmus è obbligatorio sostenere la prova finale e ottenere un voto</a:t>
            </a:r>
          </a:p>
        </p:txBody>
      </p:sp>
    </p:spTree>
    <p:extLst>
      <p:ext uri="{BB962C8B-B14F-4D97-AF65-F5344CB8AC3E}">
        <p14:creationId xmlns:p14="http://schemas.microsoft.com/office/powerpoint/2010/main" val="385306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5DFF83-A3AC-09A5-6BC8-F5AF6A8C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/>
              <a:t>Come funzionano i corsi e gli esami presso l’università ospitante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11FD014-BAE1-1133-575D-35E98A4A6D26}"/>
              </a:ext>
            </a:extLst>
          </p:cNvPr>
          <p:cNvSpPr txBox="1"/>
          <p:nvPr/>
        </p:nvSpPr>
        <p:spPr>
          <a:xfrm>
            <a:off x="1306286" y="2011679"/>
            <a:ext cx="976230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Termini da sapere: </a:t>
            </a:r>
            <a:r>
              <a:rPr lang="it-IT" i="1" dirty="0" err="1"/>
              <a:t>Referat</a:t>
            </a:r>
            <a:r>
              <a:rPr lang="it-IT" dirty="0"/>
              <a:t>: presentazione in classe; </a:t>
            </a:r>
            <a:r>
              <a:rPr lang="it-IT" i="1" dirty="0" err="1"/>
              <a:t>Klausur</a:t>
            </a:r>
            <a:r>
              <a:rPr lang="it-IT" dirty="0"/>
              <a:t>: esame scritto; </a:t>
            </a:r>
            <a:r>
              <a:rPr lang="it-IT" i="1" dirty="0" err="1"/>
              <a:t>Prüfung</a:t>
            </a:r>
            <a:r>
              <a:rPr lang="it-IT" dirty="0"/>
              <a:t>: esame orale; </a:t>
            </a:r>
            <a:r>
              <a:rPr lang="it-IT" i="1" dirty="0" err="1"/>
              <a:t>Hausarbeit</a:t>
            </a:r>
            <a:r>
              <a:rPr lang="it-IT" dirty="0"/>
              <a:t>: tesina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Il termine per la consegna delle </a:t>
            </a:r>
            <a:r>
              <a:rPr lang="it-IT" i="1" dirty="0" err="1"/>
              <a:t>Hausarbeiten</a:t>
            </a:r>
            <a:r>
              <a:rPr lang="it-IT" dirty="0"/>
              <a:t> è in genere fissato durante il «</a:t>
            </a:r>
            <a:r>
              <a:rPr lang="it-IT" i="1" dirty="0" err="1"/>
              <a:t>Verlesungsfreie</a:t>
            </a:r>
            <a:r>
              <a:rPr lang="it-IT" i="1" dirty="0"/>
              <a:t> Zeit</a:t>
            </a:r>
            <a:r>
              <a:rPr lang="it-IT" dirty="0"/>
              <a:t>» tra la fine di un semestre e l’inizio di quello successivo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Le </a:t>
            </a:r>
            <a:r>
              <a:rPr lang="it-IT" i="1" dirty="0" err="1"/>
              <a:t>Hausarbeiten</a:t>
            </a:r>
            <a:r>
              <a:rPr lang="it-IT" dirty="0"/>
              <a:t> possono essere scritte a distanza da Torino (sconsigliato)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I docenti dei corsi rilasciano dei certificati (</a:t>
            </a:r>
            <a:r>
              <a:rPr lang="it-IT" i="1" dirty="0" err="1"/>
              <a:t>Scheine</a:t>
            </a:r>
            <a:r>
              <a:rPr lang="it-IT" dirty="0"/>
              <a:t> o </a:t>
            </a:r>
            <a:r>
              <a:rPr lang="it-IT" i="1" dirty="0" err="1"/>
              <a:t>Leistungsnachweise</a:t>
            </a:r>
            <a:r>
              <a:rPr lang="it-IT" dirty="0"/>
              <a:t>) che attestano la partecipazione al corso e il superamento della prova finale con il relativo voto. Questi certificati sono da conservare e consegnare al/la referente Erasmus per ottenere il </a:t>
            </a:r>
            <a:r>
              <a:rPr lang="it-IT" i="1" dirty="0" err="1"/>
              <a:t>Transcript</a:t>
            </a:r>
            <a:r>
              <a:rPr lang="it-IT" i="1" dirty="0"/>
              <a:t> of Records </a:t>
            </a:r>
            <a:r>
              <a:rPr lang="it-IT" dirty="0"/>
              <a:t>(elenco degli esami sostenuti e superati all’estero)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Non ci sono scadenze per l’invio del </a:t>
            </a:r>
            <a:r>
              <a:rPr lang="it-IT" i="1" dirty="0" err="1"/>
              <a:t>Transcript</a:t>
            </a:r>
            <a:r>
              <a:rPr lang="it-IT" i="1" dirty="0"/>
              <a:t> of Records </a:t>
            </a:r>
            <a:r>
              <a:rPr lang="it-IT" dirty="0"/>
              <a:t>all’ufficio Erasmus di </a:t>
            </a:r>
            <a:r>
              <a:rPr lang="it-IT" dirty="0" err="1"/>
              <a:t>UniTO</a:t>
            </a:r>
            <a:r>
              <a:rPr lang="it-IT" dirty="0"/>
              <a:t>, necessario mandarlo non appena possibile insieme agli altri documenti richiesti per la chiusura della mobilità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8708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3C0669-DA0D-9A01-33EE-D71E2754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b="1" dirty="0"/>
              <a:t>Certificazioni linguistiche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C5B4106-EC6C-9169-0AB9-F1E938683541}"/>
              </a:ext>
            </a:extLst>
          </p:cNvPr>
          <p:cNvSpPr txBox="1"/>
          <p:nvPr/>
        </p:nvSpPr>
        <p:spPr>
          <a:xfrm>
            <a:off x="1097280" y="1942011"/>
            <a:ext cx="10162903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Al momento dell’iscrizione (</a:t>
            </a:r>
            <a:r>
              <a:rPr lang="it-IT" i="1" dirty="0" err="1"/>
              <a:t>application</a:t>
            </a:r>
            <a:r>
              <a:rPr lang="it-IT" i="1" dirty="0"/>
              <a:t> </a:t>
            </a:r>
            <a:r>
              <a:rPr lang="it-IT" i="1" dirty="0" err="1"/>
              <a:t>form</a:t>
            </a:r>
            <a:r>
              <a:rPr lang="it-IT" dirty="0"/>
              <a:t>) le università ospitanti richiedono un certo  livello di tedesco e, possibilmente, d’inglese (dato già indicato nell’elenco delle destinazioni)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Nel caso non si fosse già in possesso di certificazioni linguistiche ufficiali che attestino il livello richiesto, è necessario attivarsi il prima possibile per procurarsele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Il Centro Linguistico di Ateneo (CLA) di </a:t>
            </a:r>
            <a:r>
              <a:rPr lang="it-IT" dirty="0" err="1"/>
              <a:t>UniTo</a:t>
            </a:r>
            <a:r>
              <a:rPr lang="it-IT" dirty="0"/>
              <a:t> offre esami gratuiti per ottenere le certificazioni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Il CLA offre solo due sessioni d’esami all’anno: una a fine marzo, per gli studenti in partenza nel 1° semestre, e una a settembre, per gli studenti in partenza nel 2° semestre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/>
              <a:t>A volte le università straniere richiedono la certificazione già in fase di iscrizione. Nel caso non si fosse in possesso di una certificazione occorre quindi organizzarsi con dovuto anticipo</a:t>
            </a:r>
          </a:p>
          <a:p>
            <a:pPr>
              <a:spcAft>
                <a:spcPts val="600"/>
              </a:spcAft>
            </a:pPr>
            <a:r>
              <a:rPr lang="it-IT" dirty="0"/>
              <a:t>Per maggiori informazioni, consultare il sito del CLA a questo link: </a:t>
            </a:r>
            <a:r>
              <a:rPr lang="it-IT" sz="1600" dirty="0">
                <a:solidFill>
                  <a:schemeClr val="accent2"/>
                </a:solidFill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https://www.cla.unito.it/it/lingue-la-mobilita</a:t>
            </a:r>
            <a:endParaRPr lang="it-IT" dirty="0"/>
          </a:p>
          <a:p>
            <a:r>
              <a:rPr lang="it-IT" b="1" dirty="0"/>
              <a:t>NB</a:t>
            </a:r>
            <a:r>
              <a:rPr lang="it-IT" dirty="0"/>
              <a:t>: È possibile sostenere il test una sola volta per una sola lingua</a:t>
            </a:r>
          </a:p>
        </p:txBody>
      </p:sp>
      <p:pic>
        <p:nvPicPr>
          <p:cNvPr id="4" name="Elemento grafico 3" descr="Lampadina">
            <a:extLst>
              <a:ext uri="{FF2B5EF4-FFF2-40B4-BE49-F238E27FC236}">
                <a16:creationId xmlns:a16="http://schemas.microsoft.com/office/drawing/2014/main" id="{63A1C76A-E32C-D586-952E-8EF4DD6CDC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0991" y="4930441"/>
            <a:ext cx="689500" cy="6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4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013CE-3117-A519-69C9-55E13741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b="1" dirty="0"/>
              <a:t>Processo di ammissione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DCF3D22-FE7A-8F7C-E4BF-FBE8FAB574A1}"/>
              </a:ext>
            </a:extLst>
          </p:cNvPr>
          <p:cNvSpPr txBox="1"/>
          <p:nvPr/>
        </p:nvSpPr>
        <p:spPr>
          <a:xfrm>
            <a:off x="1510937" y="1924594"/>
            <a:ext cx="923108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 seguito all’invio delle 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nomination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le università ospitanti potranno eventualmente contattare i vincitori al fine di informarli sulla procedura da seguire prima dell’arrivo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Per prima cosa il/la vincitore/</a:t>
            </a:r>
            <a:r>
              <a:rPr lang="it-IT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trice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dovrà compilare una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procedura di registrazione (</a:t>
            </a:r>
            <a:r>
              <a:rPr lang="it-IT" i="1" dirty="0" err="1">
                <a:solidFill>
                  <a:srgbClr val="000000"/>
                </a:solidFill>
                <a:latin typeface="Calibri" panose="020F0502020204030204" pitchFamily="34" charset="0"/>
              </a:rPr>
              <a:t>application</a:t>
            </a:r>
            <a:r>
              <a:rPr lang="it-IT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i="1" dirty="0" err="1">
                <a:solidFill>
                  <a:srgbClr val="000000"/>
                </a:solidFill>
                <a:latin typeface="Calibri" panose="020F0502020204030204" pitchFamily="34" charset="0"/>
              </a:rPr>
              <a:t>form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che dovrà essere firmata dal/la referente Erasmus di </a:t>
            </a:r>
            <a:r>
              <a:rPr lang="it-IT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UniTO</a:t>
            </a:r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Una volta ammessi dall’ateneo straniero si riceverà un lettera di ammissione (</a:t>
            </a:r>
            <a:r>
              <a:rPr lang="it-IT" i="1" dirty="0" err="1"/>
              <a:t>Zulassung</a:t>
            </a:r>
            <a:r>
              <a:rPr lang="it-IT" dirty="0"/>
              <a:t>)</a:t>
            </a:r>
          </a:p>
          <a:p>
            <a:endParaRPr lang="it-IT" dirty="0"/>
          </a:p>
          <a:p>
            <a:pPr>
              <a:spcAft>
                <a:spcPts val="600"/>
              </a:spcAft>
            </a:pPr>
            <a:r>
              <a:rPr lang="it-IT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N.B.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Non tutte le Università straniere contattano direttamente i vincitori! È pertanto necessario </a:t>
            </a:r>
            <a:r>
              <a:rPr lang="it-IT" sz="1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informarsi autonomamente riguardo le modalità e le scadenze di ammissione previste dall’università ospitante, verificando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eventuali scadenze circa la comunicazione della scelta del semestre di arrivo; 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l’obbligo di effettuare, prima dell’arrivo, un’</a:t>
            </a:r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application </a:t>
            </a:r>
            <a:r>
              <a:rPr lang="it-IT" sz="1800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form</a:t>
            </a:r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9EB234E-C743-E07E-A1F7-0097AF9C9DB9}"/>
              </a:ext>
            </a:extLst>
          </p:cNvPr>
          <p:cNvSpPr txBox="1"/>
          <p:nvPr/>
        </p:nvSpPr>
        <p:spPr>
          <a:xfrm>
            <a:off x="8294914" y="6432897"/>
            <a:ext cx="4894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Fonte: proc_pre_partenza_outgoing_2022_2023</a:t>
            </a:r>
          </a:p>
        </p:txBody>
      </p:sp>
      <p:pic>
        <p:nvPicPr>
          <p:cNvPr id="5" name="Elemento grafico 4" descr="Lampadina">
            <a:extLst>
              <a:ext uri="{FF2B5EF4-FFF2-40B4-BE49-F238E27FC236}">
                <a16:creationId xmlns:a16="http://schemas.microsoft.com/office/drawing/2014/main" id="{3EF98EAF-15B7-8741-D9A9-020B8D5EE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913" y="3309257"/>
            <a:ext cx="1036322" cy="10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32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20B05D-FAAC-EF93-B75C-88AD5518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b="1" dirty="0"/>
              <a:t>Tasse e </a:t>
            </a:r>
            <a:r>
              <a:rPr lang="it-IT" sz="4800" b="1" i="1" dirty="0" err="1"/>
              <a:t>Semester</a:t>
            </a:r>
            <a:r>
              <a:rPr lang="it-IT" sz="4800" b="1" i="1" dirty="0"/>
              <a:t> </a:t>
            </a:r>
            <a:r>
              <a:rPr lang="it-IT" sz="4800" b="1" i="1" dirty="0" err="1"/>
              <a:t>Fee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55F2927-B6DE-757E-5D79-AA5C5ABCEBC1}"/>
              </a:ext>
            </a:extLst>
          </p:cNvPr>
          <p:cNvSpPr txBox="1"/>
          <p:nvPr/>
        </p:nvSpPr>
        <p:spPr>
          <a:xfrm>
            <a:off x="1097280" y="2641515"/>
            <a:ext cx="1052866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Le università tedesche sono gratuite, ma viene richiesto il pagamento di una </a:t>
            </a:r>
            <a:r>
              <a:rPr lang="it-IT" i="1" dirty="0" err="1"/>
              <a:t>Semester</a:t>
            </a:r>
            <a:r>
              <a:rPr lang="it-IT" dirty="0"/>
              <a:t> </a:t>
            </a:r>
            <a:r>
              <a:rPr lang="it-IT" i="1" dirty="0" err="1"/>
              <a:t>Fee</a:t>
            </a:r>
            <a:r>
              <a:rPr lang="it-IT" dirty="0"/>
              <a:t> per ogni semestre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La tassa comprende diversi servizi (che cambiano da università a università) tra cui il </a:t>
            </a:r>
            <a:r>
              <a:rPr lang="it-IT" i="1" dirty="0" err="1"/>
              <a:t>Semesterticket</a:t>
            </a:r>
            <a:r>
              <a:rPr lang="it-IT" dirty="0"/>
              <a:t>, l’abbonamento ai mezzi e ai treni che permette di viaggiare gratuitamente il tutto il </a:t>
            </a:r>
            <a:r>
              <a:rPr lang="it-IT" i="1" dirty="0"/>
              <a:t>Land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Il biglietto verrà caricato sulla smartcard che si riceverà per posta prima dell’inizio del semestre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Durante il soggiorno Erasmus gli studenti saranno tenuti a pagare regolarmente le tasse di </a:t>
            </a:r>
            <a:r>
              <a:rPr lang="it-IT" dirty="0" err="1"/>
              <a:t>UniTO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9558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66EE0D-0A67-BF39-F3CA-BEC31F08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b="1" dirty="0"/>
              <a:t>Alloggio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DC0CA35-3CA0-E95A-095C-B97AEF19C749}"/>
              </a:ext>
            </a:extLst>
          </p:cNvPr>
          <p:cNvSpPr txBox="1"/>
          <p:nvPr/>
        </p:nvSpPr>
        <p:spPr>
          <a:xfrm>
            <a:off x="1415143" y="2007839"/>
            <a:ext cx="936171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Le università tedesche e austriache offrono agli studenti Erasmus stanze e/o appartamenti negli studentati sparsi per la città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L’università ospitante manderà una comunicazione via mail con le indicazioni da seguire per fare domanda per la stanza negli studentati (comunicazione mandata nello stesso momento sia per il 1° e che per il 2° semestre)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Il numero di posti è spesso limitato, quindi è importante iniziare a informarsi con dovuto anticipo e iniziare anche a consultare i siti per appartamenti/stanze private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Per gli studenti risedenti nei dormitori, sarà necessario prenotare un appuntamento con il responsabile dello studentato per la consegna delle chiavi con dovuto anticipo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Se non si possiede un conto bancario italiano sarà necessario aprire un conto in Germania/Austria per pagare l’affitto</a:t>
            </a:r>
          </a:p>
        </p:txBody>
      </p:sp>
    </p:spTree>
    <p:extLst>
      <p:ext uri="{BB962C8B-B14F-4D97-AF65-F5344CB8AC3E}">
        <p14:creationId xmlns:p14="http://schemas.microsoft.com/office/powerpoint/2010/main" val="2207961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A4C93C-98A3-1D01-6707-943BC018E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b="1" i="1" dirty="0" err="1"/>
              <a:t>Einstufungskurse</a:t>
            </a:r>
            <a:r>
              <a:rPr lang="it-IT" sz="4800" b="1" dirty="0"/>
              <a:t> e Training interculturale</a:t>
            </a:r>
            <a:endParaRPr lang="it-IT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D21FD6-2FE9-E509-E06B-8730F49AA828}"/>
              </a:ext>
            </a:extLst>
          </p:cNvPr>
          <p:cNvSpPr txBox="1"/>
          <p:nvPr/>
        </p:nvSpPr>
        <p:spPr>
          <a:xfrm>
            <a:off x="1210491" y="1959428"/>
            <a:ext cx="9945189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Gli atenei stranieri offrono spesso corsi di lingua che si tengono prima dell’inizio del semestre (</a:t>
            </a:r>
            <a:r>
              <a:rPr lang="it-IT" b="1" i="1" dirty="0" err="1"/>
              <a:t>Einstufungskurse</a:t>
            </a:r>
            <a:r>
              <a:rPr lang="it-IT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 corsi sono reperibili sul sito dei centri linguistici delle università straniere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Al termine di questi corsi viene generalmente rilasciato un certificato che attesta il livello di lingua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Non è possibile inserire questi corsi nel Learning Agreement al posto dei lettorati, né usare gli attestati rilasciati come certificazioni linguistiche ufficiali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dirty="0"/>
              <a:t>Anche se questi corsi non vengono riconosciuti da Unito, può essere utile seguirli perché in alcune università permettono di saltare il test di ingresso richiesto per seguire i corsi di lingua corrispondenti ai lettorati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CLA offre un seminario gratuito di </a:t>
            </a:r>
            <a:r>
              <a:rPr lang="it-IT" b="1" dirty="0"/>
              <a:t>training interculturale </a:t>
            </a:r>
            <a:r>
              <a:rPr lang="it-IT" dirty="0"/>
              <a:t>per preparare gli studenti alla partenza per mete tedesche. Il corso è tenuto dalla professoressa </a:t>
            </a:r>
            <a:r>
              <a:rPr lang="it-IT" dirty="0" err="1"/>
              <a:t>Eberl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corso ha un numero limitato di posti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Per informazioni e iscrizioni consultare il sito del CLA</a:t>
            </a:r>
          </a:p>
        </p:txBody>
      </p:sp>
    </p:spTree>
    <p:extLst>
      <p:ext uri="{BB962C8B-B14F-4D97-AF65-F5344CB8AC3E}">
        <p14:creationId xmlns:p14="http://schemas.microsoft.com/office/powerpoint/2010/main" val="1825542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EF4B1A-A54E-91D0-6141-7936965E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b="1" dirty="0"/>
              <a:t>Ricerca tesi e tirocinio in Erasmus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D127821-4339-4D14-4E46-56BC682915AB}"/>
              </a:ext>
            </a:extLst>
          </p:cNvPr>
          <p:cNvSpPr txBox="1"/>
          <p:nvPr/>
        </p:nvSpPr>
        <p:spPr>
          <a:xfrm>
            <a:off x="1271451" y="1924594"/>
            <a:ext cx="964909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Durante la mobilità è possibile portare avanti un’attività di ricerca per la tesi di laurea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/>
              <a:t>Per far si che venga riconosciuta e ottenere i relativi crediti è necessario inerire l’attività nel Learning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Durante la mobilità è anche possibile frequentare un tirocinio presso l’università straniera, da inserire nel LA perché venga riconosciuto</a:t>
            </a:r>
          </a:p>
          <a:p>
            <a:endParaRPr lang="it-IT" dirty="0"/>
          </a:p>
          <a:p>
            <a:r>
              <a:rPr lang="it-IT" dirty="0"/>
              <a:t>Per maggiori informazioni consultare: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dirty="0"/>
              <a:t>il Blog Erasmus: «ADEMPIMENTI» </a:t>
            </a:r>
            <a:r>
              <a:rPr lang="it-IT" dirty="0">
                <a:sym typeface="Wingdings" panose="05000000000000000000" pitchFamily="2" charset="2"/>
              </a:rPr>
              <a:t> «VALIDITA’ DEL L.A.» (Ricerca Tesi) e «TIROCINIO»</a:t>
            </a:r>
          </a:p>
          <a:p>
            <a:pPr lvl="1">
              <a:spcAft>
                <a:spcPts val="600"/>
              </a:spcAft>
            </a:pPr>
            <a:r>
              <a:rPr lang="it-IT" sz="16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https://erasmuslingue.blogspot.com/p/learningagreement.html</a:t>
            </a:r>
            <a:r>
              <a:rPr lang="it-IT" sz="1600" dirty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it-IT" sz="1800" dirty="0"/>
              <a:t>«Istruzioni per studenti Unito (</a:t>
            </a:r>
            <a:r>
              <a:rPr lang="it-IT" sz="1800" dirty="0" err="1"/>
              <a:t>outgoing</a:t>
            </a:r>
            <a:r>
              <a:rPr lang="it-IT" sz="1800" dirty="0"/>
              <a:t>)»</a:t>
            </a:r>
            <a:r>
              <a:rPr lang="it-IT" dirty="0">
                <a:sym typeface="Wingdings" panose="05000000000000000000" pitchFamily="2" charset="2"/>
              </a:rPr>
              <a:t>: Istruzioni  «Bando Erasmus» e «Procedura»</a:t>
            </a:r>
          </a:p>
          <a:p>
            <a:pPr lvl="1"/>
            <a:r>
              <a:rPr lang="it-IT" sz="1600" dirty="0">
                <a:solidFill>
                  <a:schemeClr val="accent2"/>
                </a:solidFill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https://www.unito.it/internazionalita/studiare-lavorare-allestero/mobilita-studenti/erasmus-studio/studenti-outgoing</a:t>
            </a:r>
            <a:r>
              <a:rPr lang="it-IT" sz="1600" dirty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8926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14F6D7-B4B7-EB72-51F2-29FDEADE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Note aggiuntive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F9C2370-FF7F-FA38-5E43-089F6CC491C8}"/>
              </a:ext>
            </a:extLst>
          </p:cNvPr>
          <p:cNvSpPr txBox="1"/>
          <p:nvPr/>
        </p:nvSpPr>
        <p:spPr>
          <a:xfrm>
            <a:off x="1704461" y="2930675"/>
            <a:ext cx="864761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Per tutte le comunicazioni relative all’Erasmus usare solo la mail istituzionale di </a:t>
            </a:r>
            <a:r>
              <a:rPr lang="it-IT" sz="2000" dirty="0" err="1"/>
              <a:t>UniTo</a:t>
            </a:r>
            <a:r>
              <a:rPr lang="it-IT" sz="2000" dirty="0"/>
              <a:t>, non l’indirizzo di posta personale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/>
              <a:t>Controllare la casella di posta istituzionale una volta al giorno per non perdere alcuna comunicazione da parte di </a:t>
            </a:r>
            <a:r>
              <a:rPr lang="it-IT" sz="2000" b="1" dirty="0" err="1"/>
              <a:t>UniTo</a:t>
            </a:r>
            <a:r>
              <a:rPr lang="it-IT" sz="2000" b="1" dirty="0"/>
              <a:t> e dell’università ospitante</a:t>
            </a:r>
          </a:p>
        </p:txBody>
      </p:sp>
      <p:pic>
        <p:nvPicPr>
          <p:cNvPr id="4" name="Elemento grafico 3" descr="Lampadina">
            <a:extLst>
              <a:ext uri="{FF2B5EF4-FFF2-40B4-BE49-F238E27FC236}">
                <a16:creationId xmlns:a16="http://schemas.microsoft.com/office/drawing/2014/main" id="{2E7685F2-D099-FA0F-8638-8A34B80E3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5352" y="404407"/>
            <a:ext cx="1424395" cy="142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97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08D0B-AEF2-AB81-6F75-94A5CB2ED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Indice contenuti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BB423495-C07C-C223-B42F-B4B3E7E92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509861"/>
              </p:ext>
            </p:extLst>
          </p:nvPr>
        </p:nvGraphicFramePr>
        <p:xfrm>
          <a:off x="1625600" y="2095620"/>
          <a:ext cx="9001760" cy="4006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880">
                  <a:extLst>
                    <a:ext uri="{9D8B030D-6E8A-4147-A177-3AD203B41FA5}">
                      <a16:colId xmlns:a16="http://schemas.microsoft.com/office/drawing/2014/main" val="7473979"/>
                    </a:ext>
                  </a:extLst>
                </a:gridCol>
                <a:gridCol w="4500880">
                  <a:extLst>
                    <a:ext uri="{9D8B030D-6E8A-4147-A177-3AD203B41FA5}">
                      <a16:colId xmlns:a16="http://schemas.microsoft.com/office/drawing/2014/main" val="2727820888"/>
                    </a:ext>
                  </a:extLst>
                </a:gridCol>
              </a:tblGrid>
              <a:tr h="4000379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Pubblicazione delle graduatorie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Primi passi dopo la nomination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Scelta corsi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Learning Agreement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Come funzionano i corsi e gli esami presso l’università ospitante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Certificazioni linguistiche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it-IT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15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7. Ammissione e immatricolazione</a:t>
                      </a:r>
                    </a:p>
                    <a:p>
                      <a:pPr marL="457200" lvl="1" indent="0">
                        <a:lnSpc>
                          <a:spcPct val="15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8. Tasse e </a:t>
                      </a:r>
                      <a:r>
                        <a:rPr lang="it-IT" sz="2000" b="0" i="1" dirty="0" err="1">
                          <a:solidFill>
                            <a:schemeClr val="tx1"/>
                          </a:solidFill>
                        </a:rPr>
                        <a:t>Semester</a:t>
                      </a:r>
                      <a:r>
                        <a:rPr lang="it-IT" sz="2000" b="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0" i="1" dirty="0" err="1">
                          <a:solidFill>
                            <a:schemeClr val="tx1"/>
                          </a:solidFill>
                        </a:rPr>
                        <a:t>Fee</a:t>
                      </a:r>
                      <a:endParaRPr lang="it-IT" sz="20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457200" lvl="1" indent="0">
                        <a:lnSpc>
                          <a:spcPct val="15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9. Alloggio</a:t>
                      </a:r>
                    </a:p>
                    <a:p>
                      <a:pPr marL="457200" lvl="1" indent="0">
                        <a:lnSpc>
                          <a:spcPct val="15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it-IT" sz="2000" b="0" i="1" dirty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it-IT" sz="2000" b="0" i="1" dirty="0" err="1">
                          <a:solidFill>
                            <a:schemeClr val="tx1"/>
                          </a:solidFill>
                        </a:rPr>
                        <a:t>Einstufungskurse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e Training interculturale</a:t>
                      </a:r>
                    </a:p>
                    <a:p>
                      <a:pPr marL="457200" lvl="1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11. Ricerca tesi e tirocinio in Erasmus</a:t>
                      </a:r>
                    </a:p>
                    <a:p>
                      <a:pPr marL="457200" lvl="1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12.  Note aggiuntive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it-IT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99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68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B3B97-B445-75D4-DD02-C8A9A160A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Pubblicazione delle graduatorie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A4F8E37-ADB0-D83A-404C-BA750AB99CD9}"/>
              </a:ext>
            </a:extLst>
          </p:cNvPr>
          <p:cNvSpPr txBox="1"/>
          <p:nvPr/>
        </p:nvSpPr>
        <p:spPr>
          <a:xfrm>
            <a:off x="1349829" y="2151016"/>
            <a:ext cx="96316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Gli studenti verranno avvisati della pubblicazione della prima e seconda graduatoria dall’Ateneo via mail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 Gli studenti risultati vincitori in prima graduatoria hanno </a:t>
            </a:r>
            <a:r>
              <a:rPr lang="it-IT" sz="2000" u="sng" dirty="0"/>
              <a:t>5 giorni </a:t>
            </a:r>
            <a:r>
              <a:rPr lang="it-IT" sz="2000" dirty="0"/>
              <a:t>per accettare o rinunciare alla mobilità accettando o rifiutando la sede assegnata. In caso di accettazione sarà necessario selezionare il semestre in cui si vuole partire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Gli studenti risultati vincitori con la seconda graduatoria hanno </a:t>
            </a:r>
            <a:r>
              <a:rPr lang="it-IT" sz="2000" u="sng" dirty="0"/>
              <a:t>7 giorni </a:t>
            </a:r>
            <a:r>
              <a:rPr lang="it-IT" sz="2000" dirty="0"/>
              <a:t>per accettare o rifiutare la mobilità</a:t>
            </a:r>
          </a:p>
          <a:p>
            <a:endParaRPr lang="it-IT" sz="2000" dirty="0"/>
          </a:p>
          <a:p>
            <a:r>
              <a:rPr lang="it-IT" sz="2000" b="1" dirty="0"/>
              <a:t>NB</a:t>
            </a:r>
            <a:r>
              <a:rPr lang="it-IT" sz="2000" dirty="0"/>
              <a:t>: La partenza nel primo semestre </a:t>
            </a:r>
            <a:r>
              <a:rPr lang="it-IT" sz="2000" u="sng" dirty="0"/>
              <a:t>NON</a:t>
            </a:r>
            <a:r>
              <a:rPr lang="it-IT" sz="2000" dirty="0"/>
              <a:t> è possibile per chi intende laurearsi a Novembre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</p:txBody>
      </p:sp>
      <p:pic>
        <p:nvPicPr>
          <p:cNvPr id="7" name="Elemento grafico 6" descr="Lampadina">
            <a:extLst>
              <a:ext uri="{FF2B5EF4-FFF2-40B4-BE49-F238E27FC236}">
                <a16:creationId xmlns:a16="http://schemas.microsoft.com/office/drawing/2014/main" id="{4EBF10A0-C510-DFFB-CABC-9721A613D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615" y="4284896"/>
            <a:ext cx="1159329" cy="115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4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57C5CF-58A6-D73E-40A7-1A5AA19A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Primi passi dopo la nomination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901CE4D-EA56-41B8-3538-B05DAA63A8A9}"/>
              </a:ext>
            </a:extLst>
          </p:cNvPr>
          <p:cNvSpPr txBox="1"/>
          <p:nvPr/>
        </p:nvSpPr>
        <p:spPr>
          <a:xfrm>
            <a:off x="866503" y="2190199"/>
            <a:ext cx="104589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it-IT" sz="2000" dirty="0"/>
              <a:t>Consultare la graduatoria e segnarsi il punteggio e la posizione in graduatoria (</a:t>
            </a:r>
            <a:r>
              <a:rPr lang="it-IT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https://www.unito.it/internazionalita/studiare-e-lavorare-allestero/erasmus/erasmus-studio/bando-erasmus-studio</a:t>
            </a:r>
            <a:r>
              <a:rPr lang="it-IT" dirty="0">
                <a:solidFill>
                  <a:schemeClr val="accent2"/>
                </a:solidFill>
              </a:rPr>
              <a:t> </a:t>
            </a:r>
            <a:r>
              <a:rPr lang="it-IT" sz="2000" dirty="0"/>
              <a:t>-&gt; «Graduatorie definitive»)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it-IT" sz="2000" dirty="0"/>
              <a:t>Leggere attentamente la sezione «ADEMPIMENTI» del Blog Erasmus di </a:t>
            </a:r>
            <a:r>
              <a:rPr lang="it-IT" sz="2000" dirty="0" err="1"/>
              <a:t>UniTO</a:t>
            </a:r>
            <a:r>
              <a:rPr lang="it-IT" sz="2000" dirty="0"/>
              <a:t> (</a:t>
            </a:r>
            <a:r>
              <a:rPr lang="it-IT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https://erasmuslingue.blogspot.com/p/learningagreement.html</a:t>
            </a:r>
            <a:r>
              <a:rPr lang="it-IT" sz="2000" dirty="0"/>
              <a:t>) e la pagina «Istruzioni per studenti Unito (</a:t>
            </a:r>
            <a:r>
              <a:rPr lang="it-IT" sz="2000" dirty="0" err="1"/>
              <a:t>outgoing</a:t>
            </a:r>
            <a:r>
              <a:rPr lang="it-IT" sz="2000" dirty="0"/>
              <a:t>)» (</a:t>
            </a:r>
            <a:r>
              <a:rPr lang="it-IT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https://www.unito.it/</a:t>
            </a:r>
            <a:r>
              <a:rPr lang="it-IT" dirty="0" err="1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internazionalita</a:t>
            </a:r>
            <a:r>
              <a:rPr lang="it-IT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/studiare-lavorare-</a:t>
            </a:r>
            <a:r>
              <a:rPr lang="it-IT" dirty="0" err="1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allestero</a:t>
            </a:r>
            <a:r>
              <a:rPr lang="it-IT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/mobilita-studenti/</a:t>
            </a:r>
            <a:r>
              <a:rPr lang="it-IT" dirty="0" err="1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erasmus</a:t>
            </a:r>
            <a:r>
              <a:rPr lang="it-IT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-studio/studenti-</a:t>
            </a:r>
            <a:r>
              <a:rPr lang="it-IT" dirty="0" err="1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outgoing</a:t>
            </a:r>
            <a:r>
              <a:rPr lang="it-IT" sz="2000" dirty="0"/>
              <a:t>)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it-IT" sz="2000" dirty="0"/>
              <a:t>Controllare regolarmente la mail istituzionale. L’università ospitante contatterà gli studenti vincitori comunicando le procedure da seguire, a partire dall’immatricolazione</a:t>
            </a:r>
          </a:p>
        </p:txBody>
      </p:sp>
    </p:spTree>
    <p:extLst>
      <p:ext uri="{BB962C8B-B14F-4D97-AF65-F5344CB8AC3E}">
        <p14:creationId xmlns:p14="http://schemas.microsoft.com/office/powerpoint/2010/main" val="372457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57C5CF-58A6-D73E-40A7-1A5AA19A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Primi passi dopo la nomination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901CE4D-EA56-41B8-3538-B05DAA63A8A9}"/>
              </a:ext>
            </a:extLst>
          </p:cNvPr>
          <p:cNvSpPr txBox="1"/>
          <p:nvPr/>
        </p:nvSpPr>
        <p:spPr>
          <a:xfrm>
            <a:off x="866503" y="2658428"/>
            <a:ext cx="1045899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000" dirty="0"/>
              <a:t>4. Capire chi è il/la propria/a Responsabile di Corso di Studio alla Mobilità (dovrà firmare il Learning Agreement), il/la Referente dello Scambio per </a:t>
            </a:r>
            <a:r>
              <a:rPr lang="it-IT" sz="2000" dirty="0" err="1"/>
              <a:t>UniTo</a:t>
            </a:r>
            <a:r>
              <a:rPr lang="it-IT" sz="2000" dirty="0"/>
              <a:t> e il/la Referente Erasmus presso l’università ospitante</a:t>
            </a:r>
          </a:p>
          <a:p>
            <a:pPr>
              <a:spcAft>
                <a:spcPts val="1200"/>
              </a:spcAft>
            </a:pPr>
            <a:r>
              <a:rPr lang="it-IT" dirty="0"/>
              <a:t>L’elenco dei Responsabili di </a:t>
            </a:r>
            <a:r>
              <a:rPr lang="it-IT" dirty="0" err="1"/>
              <a:t>CdS</a:t>
            </a:r>
            <a:r>
              <a:rPr lang="it-IT" dirty="0"/>
              <a:t> è disponibile sul sito del Dipartimento: </a:t>
            </a:r>
            <a:r>
              <a:rPr lang="it-IT" sz="16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https://www.lingue.unito.it/do/home.pl/View?doc=/studiare/mobilita_internazionale.html</a:t>
            </a:r>
            <a:r>
              <a:rPr lang="it-IT" sz="1600" dirty="0">
                <a:solidFill>
                  <a:schemeClr val="accent2"/>
                </a:solidFill>
              </a:rPr>
              <a:t> </a:t>
            </a:r>
            <a:r>
              <a:rPr lang="it-IT" dirty="0"/>
              <a:t>--&gt;  «Approvazione Learning Agreement per mobilità internazionale»</a:t>
            </a:r>
            <a:endParaRPr lang="it-IT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2127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BF48C7-0912-05E5-6D54-5B0224BB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Scelta</a:t>
            </a:r>
            <a:r>
              <a:rPr lang="de-DE" b="1" dirty="0"/>
              <a:t> </a:t>
            </a:r>
            <a:r>
              <a:rPr lang="de-DE" b="1" dirty="0" err="1"/>
              <a:t>corsi</a:t>
            </a:r>
            <a:endParaRPr lang="de-DE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AB1F003-26A3-7D0B-FC3C-A51D9680C35D}"/>
              </a:ext>
            </a:extLst>
          </p:cNvPr>
          <p:cNvSpPr txBox="1"/>
          <p:nvPr/>
        </p:nvSpPr>
        <p:spPr>
          <a:xfrm>
            <a:off x="927462" y="1985554"/>
            <a:ext cx="103980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Una volta nominati iniziare subito a guardare il catalogo corsi dell’università ospitante</a:t>
            </a:r>
          </a:p>
          <a:p>
            <a:r>
              <a:rPr lang="it-IT" sz="2000" b="1" dirty="0"/>
              <a:t>NB: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Nei paesi germanofoni i corsi umanistici rientrano generalmente nella </a:t>
            </a:r>
            <a:r>
              <a:rPr lang="it-IT" sz="2000" i="1" dirty="0" err="1"/>
              <a:t>Philosophische</a:t>
            </a:r>
            <a:r>
              <a:rPr lang="it-IT" sz="2000" i="1" dirty="0"/>
              <a:t> F</a:t>
            </a:r>
            <a:r>
              <a:rPr lang="de-DE" sz="2000" i="1" dirty="0" err="1"/>
              <a:t>akultät</a:t>
            </a:r>
            <a:endParaRPr lang="it-IT" sz="2000" i="1" dirty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Il catalogo corsi (</a:t>
            </a:r>
            <a:r>
              <a:rPr lang="it-IT" sz="2000" i="1" dirty="0" err="1"/>
              <a:t>Veranstaltungsverzeichnis</a:t>
            </a:r>
            <a:r>
              <a:rPr lang="it-IT" sz="2000" i="1" dirty="0"/>
              <a:t> o </a:t>
            </a:r>
            <a:r>
              <a:rPr lang="it-IT" sz="2000" i="1" dirty="0" err="1"/>
              <a:t>Vorlesungsverzeichnis</a:t>
            </a:r>
            <a:r>
              <a:rPr lang="it-IT" sz="2000" dirty="0"/>
              <a:t>) del nuovo anno accademico viene generalmente pubblicato d’estate, i corsi reperibili al momento della nomina sono quelli del semestre estivo, potrebbero quindi cambiare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000" dirty="0"/>
              <a:t>In Germania e Austria i corsi hanno un numero limitato di crediti. Per raggiungere 9 CFU sarà necessario combinare più esami (es: esame di linguistica + corso di lingua, rispettivamente corrispondenti a un esame di lingua e il lettorato) o chiedere al/la docente se è possibile ricevere un numero di crediti maggiore</a:t>
            </a:r>
          </a:p>
        </p:txBody>
      </p:sp>
      <p:pic>
        <p:nvPicPr>
          <p:cNvPr id="4" name="Elemento grafico 3" descr="Lampadina">
            <a:extLst>
              <a:ext uri="{FF2B5EF4-FFF2-40B4-BE49-F238E27FC236}">
                <a16:creationId xmlns:a16="http://schemas.microsoft.com/office/drawing/2014/main" id="{A1ACAC02-5481-9540-315D-D85E8657C8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6027" y="2114326"/>
            <a:ext cx="901882" cy="90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480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BF48C7-0912-05E5-6D54-5B0224BB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Scelta</a:t>
            </a:r>
            <a:r>
              <a:rPr lang="de-DE" b="1" dirty="0"/>
              <a:t> </a:t>
            </a:r>
            <a:r>
              <a:rPr lang="de-DE" b="1" dirty="0" err="1"/>
              <a:t>corsi</a:t>
            </a:r>
            <a:endParaRPr lang="de-DE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AB1F003-26A3-7D0B-FC3C-A51D9680C35D}"/>
              </a:ext>
            </a:extLst>
          </p:cNvPr>
          <p:cNvSpPr txBox="1"/>
          <p:nvPr/>
        </p:nvSpPr>
        <p:spPr>
          <a:xfrm>
            <a:off x="1001486" y="1841242"/>
            <a:ext cx="1039803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/>
              <a:t>In Germania e Austria i corsi sono divisi in </a:t>
            </a:r>
            <a:r>
              <a:rPr lang="it-IT" i="1" dirty="0" err="1"/>
              <a:t>Vorlesungen</a:t>
            </a:r>
            <a:r>
              <a:rPr lang="it-IT" dirty="0"/>
              <a:t> (lezioni frontali come in Italia) e </a:t>
            </a:r>
            <a:r>
              <a:rPr lang="it-IT" i="1" dirty="0"/>
              <a:t>Seminar</a:t>
            </a:r>
            <a:r>
              <a:rPr lang="it-IT" dirty="0"/>
              <a:t> (lezioni più interattive che approfondiscono i temi delle </a:t>
            </a:r>
            <a:r>
              <a:rPr lang="it-IT" i="1" dirty="0" err="1"/>
              <a:t>Vorlesungen</a:t>
            </a:r>
            <a:r>
              <a:rPr lang="it-IT" dirty="0"/>
              <a:t>). Questa distinzione non è da tenere in considerazione, l’importante è che il corso sia di livello </a:t>
            </a:r>
            <a:r>
              <a:rPr lang="it-IT" i="1" dirty="0"/>
              <a:t>Bachelor</a:t>
            </a:r>
            <a:r>
              <a:rPr lang="it-IT" dirty="0"/>
              <a:t> se siete in triennale, </a:t>
            </a:r>
            <a:r>
              <a:rPr lang="it-IT" i="1" dirty="0"/>
              <a:t>Master</a:t>
            </a:r>
            <a:r>
              <a:rPr lang="it-IT" dirty="0"/>
              <a:t> se siete in magistrale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/>
              <a:t>I corsi di lingua (es: Lingua Tedesca II) devono sempre essere combinati con un esame che sostituisca il nostro lettorato, ad esempio corsi di grammatica, fonetica, conversazione, ascolto, scrittura, etc. (non è necessario che il programma di questi corsi aderisca a quello dei lettorati di </a:t>
            </a:r>
            <a:r>
              <a:rPr lang="it-IT" dirty="0" err="1"/>
              <a:t>UniTO</a:t>
            </a:r>
            <a:r>
              <a:rPr lang="it-IT" dirty="0"/>
              <a:t>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/>
              <a:t>Gli esami di lingua e l’esame corrispondente al lettorato devono essere del livello linguistico che dovrete raggiungere alla fine dell’anno accademico: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dirty="0"/>
              <a:t>Studenti 2° anno Triennale: B1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dirty="0"/>
              <a:t>Studenti 3° anno Triennale: B2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dirty="0"/>
              <a:t>Studenti 1°/2° anno Magistrale: B2.2/C1</a:t>
            </a:r>
          </a:p>
          <a:p>
            <a:pPr>
              <a:spcAft>
                <a:spcPts val="1200"/>
              </a:spcAft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958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B9BCE6-1AE3-35C3-6ABE-6CD57B2C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err="1"/>
              <a:t>Scelta</a:t>
            </a:r>
            <a:r>
              <a:rPr lang="de-DE" b="1" dirty="0"/>
              <a:t> </a:t>
            </a:r>
            <a:r>
              <a:rPr lang="de-DE" b="1" dirty="0" err="1"/>
              <a:t>corsi</a:t>
            </a:r>
            <a:endParaRPr lang="it-IT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3B8A63E-1B75-6E0B-9E25-BBBCE0387057}"/>
              </a:ext>
            </a:extLst>
          </p:cNvPr>
          <p:cNvSpPr txBox="1"/>
          <p:nvPr/>
        </p:nvSpPr>
        <p:spPr>
          <a:xfrm>
            <a:off x="1097280" y="1993541"/>
            <a:ext cx="1043286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Mettersi in contatto con il/la Referente dello Scambio di </a:t>
            </a:r>
            <a:r>
              <a:rPr lang="it-IT" sz="2000" dirty="0" err="1"/>
              <a:t>UniTO</a:t>
            </a:r>
            <a:r>
              <a:rPr lang="it-IT" sz="2000" dirty="0"/>
              <a:t> e prenotare un appuntamento per concordare i corsi da inserire nel Learning Agreement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NB: (</a:t>
            </a:r>
            <a:r>
              <a:rPr lang="it-IT" sz="2000" b="1" u="sng" dirty="0"/>
              <a:t>Solo</a:t>
            </a:r>
            <a:r>
              <a:rPr lang="it-IT" sz="2000" u="sng" dirty="0"/>
              <a:t>)</a:t>
            </a:r>
            <a:r>
              <a:rPr lang="it-IT" sz="2000" dirty="0"/>
              <a:t> per gli esami di lingua è necessario richiedere l’approvazione dei corsi scelti (corso di lingua e lettorato) ai docenti che terranno il corso corrispondente a Torino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/>
              <a:t>Informarsi quando è necessario iscriversi ai corsi e a tempo debito iscriversi a tutti i corsi ai quali si è interessati (il numero di posti è limitato). È consigliabile iscriversi a tutti i corsi a cui si è interessati ed eventualmente cancellarsi dopo aver completato il LA </a:t>
            </a:r>
            <a:r>
              <a:rPr lang="it-IT" sz="2000" dirty="0" err="1"/>
              <a:t>During</a:t>
            </a:r>
            <a:r>
              <a:rPr lang="it-IT" sz="2000" dirty="0"/>
              <a:t> the </a:t>
            </a:r>
            <a:r>
              <a:rPr lang="it-IT" sz="2000" dirty="0" err="1"/>
              <a:t>Mobility</a:t>
            </a:r>
            <a:endParaRPr lang="it-IT" sz="2000" dirty="0"/>
          </a:p>
          <a:p>
            <a:pPr>
              <a:spcAft>
                <a:spcPts val="600"/>
              </a:spcAft>
            </a:pPr>
            <a:r>
              <a:rPr lang="it-IT" sz="2000" b="1" dirty="0"/>
              <a:t>NB</a:t>
            </a:r>
            <a:r>
              <a:rPr lang="it-IT" sz="2000" dirty="0"/>
              <a:t>: Quando si scelgono i corsi fare attenzione che siano alla vostra portata, sia dal punto di vista del livello linguistico richiesto, sia per quanto riguarda le competenze necessarie per capire il corso. È sconsigliato fare corsi di economia, diritto (e simili) in Erasmus, prediligere gli esami di lingua, letteratura e traduzione (TAF B)</a:t>
            </a:r>
          </a:p>
        </p:txBody>
      </p:sp>
      <p:pic>
        <p:nvPicPr>
          <p:cNvPr id="4" name="Elemento grafico 3" descr="Lampadina">
            <a:extLst>
              <a:ext uri="{FF2B5EF4-FFF2-40B4-BE49-F238E27FC236}">
                <a16:creationId xmlns:a16="http://schemas.microsoft.com/office/drawing/2014/main" id="{5D300F3D-1705-D7C5-BB83-04DED4B08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616" y="4117299"/>
            <a:ext cx="715960" cy="71596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B8C7233A-EEF7-309F-7A2E-82586B05D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616" y="2467959"/>
            <a:ext cx="713294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4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B9BCE6-1AE3-35C3-6ABE-6CD57B2C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9186"/>
            <a:ext cx="10058400" cy="1450757"/>
          </a:xfrm>
        </p:spPr>
        <p:txBody>
          <a:bodyPr/>
          <a:lstStyle/>
          <a:p>
            <a:pPr algn="ctr"/>
            <a:r>
              <a:rPr lang="de-DE" b="1" dirty="0"/>
              <a:t>Learning Agreement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3B8A63E-1B75-6E0B-9E25-BBBCE0387057}"/>
              </a:ext>
            </a:extLst>
          </p:cNvPr>
          <p:cNvSpPr txBox="1"/>
          <p:nvPr/>
        </p:nvSpPr>
        <p:spPr>
          <a:xfrm>
            <a:off x="910045" y="1907178"/>
            <a:ext cx="1043286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Per compilare il Learning Agreement Before the </a:t>
            </a:r>
            <a:r>
              <a:rPr lang="it-IT" sz="2000" dirty="0" err="1"/>
              <a:t>Mobility</a:t>
            </a:r>
            <a:r>
              <a:rPr lang="it-IT" sz="2000" dirty="0"/>
              <a:t>:</a:t>
            </a:r>
          </a:p>
          <a:p>
            <a:pPr marL="342900" indent="-342900">
              <a:buFont typeface="+mj-lt"/>
              <a:buAutoNum type="arabicParenR"/>
            </a:pPr>
            <a:r>
              <a:rPr lang="it-IT" sz="2000" dirty="0"/>
              <a:t>Scegliere con l’aiuto del/la Referente dello Scambio gli esami da sostenere</a:t>
            </a:r>
          </a:p>
          <a:p>
            <a:pPr marL="342900" indent="-342900">
              <a:buFont typeface="+mj-lt"/>
              <a:buAutoNum type="arabicParenR"/>
            </a:pPr>
            <a:r>
              <a:rPr lang="it-IT" sz="2000" dirty="0"/>
              <a:t>Compilare il modulo DR (template disponibile sul blog Erasmus) con gli esami scelti</a:t>
            </a:r>
          </a:p>
          <a:p>
            <a:pPr marL="342900" indent="-342900">
              <a:buFont typeface="+mj-lt"/>
              <a:buAutoNum type="arabicParenR"/>
            </a:pPr>
            <a:r>
              <a:rPr lang="it-IT" sz="2000" dirty="0"/>
              <a:t>Una volto ottenuta l’approvazione degli esami scelti dal/la Referente dello Scambio mandare il modulo DR al/la Responsabile di </a:t>
            </a:r>
            <a:r>
              <a:rPr lang="it-IT" sz="2000" dirty="0" err="1"/>
              <a:t>CdS</a:t>
            </a:r>
            <a:r>
              <a:rPr lang="it-IT" sz="2000" dirty="0"/>
              <a:t> insieme alla mail di autocertificazione (modello da copiare e completare con i propri dati, disponibile sul blog Erasmus) </a:t>
            </a:r>
          </a:p>
          <a:p>
            <a:pPr marL="342900" indent="-342900">
              <a:buFont typeface="+mj-lt"/>
              <a:buAutoNum type="arabicParenR"/>
            </a:pPr>
            <a:r>
              <a:rPr lang="it-IT" sz="2000" dirty="0"/>
              <a:t>Dopo l’approvazione compilare l’Online Learning Agreement (potete trovare le linee guida per la compilazione e tutte le informazioni necessarie </a:t>
            </a:r>
            <a:r>
              <a:rPr lang="it-IT" sz="2000" dirty="0">
                <a:solidFill>
                  <a:schemeClr val="accent2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qui</a:t>
            </a:r>
            <a:r>
              <a:rPr lang="it-IT" sz="2000" dirty="0"/>
              <a:t>)</a:t>
            </a:r>
          </a:p>
          <a:p>
            <a:endParaRPr lang="it-IT" sz="2000" dirty="0"/>
          </a:p>
          <a:p>
            <a:r>
              <a:rPr lang="it-IT" sz="2000" b="1" dirty="0"/>
              <a:t>NB</a:t>
            </a:r>
            <a:r>
              <a:rPr lang="it-IT" sz="2000" dirty="0"/>
              <a:t>: Compilare con attenzione il modulo DR, segnando in modo chiaro le associazioni degli esami di </a:t>
            </a:r>
            <a:r>
              <a:rPr lang="it-IT" sz="2000" dirty="0" err="1"/>
              <a:t>UniTo</a:t>
            </a:r>
            <a:r>
              <a:rPr lang="it-IT" sz="2000" dirty="0"/>
              <a:t> e quelli dell’università ospitante. I referenti non hanno modo di accedere all’OLA una volta firmato, quindi faranno sempre riferimento al modulo DR.</a:t>
            </a:r>
          </a:p>
          <a:p>
            <a:pPr>
              <a:spcAft>
                <a:spcPts val="600"/>
              </a:spcAft>
            </a:pPr>
            <a:endParaRPr lang="it-IT" sz="2000" dirty="0"/>
          </a:p>
        </p:txBody>
      </p:sp>
      <p:pic>
        <p:nvPicPr>
          <p:cNvPr id="4" name="Elemento grafico 3" descr="Lampadina">
            <a:extLst>
              <a:ext uri="{FF2B5EF4-FFF2-40B4-BE49-F238E27FC236}">
                <a16:creationId xmlns:a16="http://schemas.microsoft.com/office/drawing/2014/main" id="{0605BC74-01C5-0F81-A812-8A214E50C0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322" y="4413390"/>
            <a:ext cx="715958" cy="71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928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1305</TotalTime>
  <Words>2381</Words>
  <Application>Microsoft Office PowerPoint</Application>
  <PresentationFormat>Widescreen</PresentationFormat>
  <Paragraphs>124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inherit</vt:lpstr>
      <vt:lpstr>Wingdings</vt:lpstr>
      <vt:lpstr>Retrospettivo</vt:lpstr>
      <vt:lpstr>Dalla vincita della borsa all’arrivo all‘estero</vt:lpstr>
      <vt:lpstr>Indice contenuti</vt:lpstr>
      <vt:lpstr>Pubblicazione delle graduatorie</vt:lpstr>
      <vt:lpstr>Primi passi dopo la nomination</vt:lpstr>
      <vt:lpstr>Primi passi dopo la nomination</vt:lpstr>
      <vt:lpstr>Scelta corsi</vt:lpstr>
      <vt:lpstr>Scelta corsi</vt:lpstr>
      <vt:lpstr>Scelta corsi</vt:lpstr>
      <vt:lpstr>Learning Agreement</vt:lpstr>
      <vt:lpstr>Learning Agreement</vt:lpstr>
      <vt:lpstr>Come funzionano i corsi e gli esami presso l’università ospitante</vt:lpstr>
      <vt:lpstr>Come funzionano i corsi e gli esami presso l’università ospitante</vt:lpstr>
      <vt:lpstr>Certificazioni linguistiche</vt:lpstr>
      <vt:lpstr>Processo di ammissione</vt:lpstr>
      <vt:lpstr>Tasse e Semester Fee</vt:lpstr>
      <vt:lpstr>Alloggio</vt:lpstr>
      <vt:lpstr>Einstufungskurse e Training interculturale</vt:lpstr>
      <vt:lpstr>Ricerca tesi e tirocinio in Erasmus</vt:lpstr>
      <vt:lpstr>Note aggiuntive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 nomina all‘arrivo all‘estero</dc:title>
  <dc:creator>Francesca Corino</dc:creator>
  <cp:lastModifiedBy>A</cp:lastModifiedBy>
  <cp:revision>35</cp:revision>
  <dcterms:created xsi:type="dcterms:W3CDTF">2023-02-25T23:22:28Z</dcterms:created>
  <dcterms:modified xsi:type="dcterms:W3CDTF">2023-05-05T09:05:02Z</dcterms:modified>
</cp:coreProperties>
</file>